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32"/>
  </p:notesMasterIdLst>
  <p:sldIdLst>
    <p:sldId id="258" r:id="rId2"/>
    <p:sldId id="265" r:id="rId3"/>
    <p:sldId id="264" r:id="rId4"/>
    <p:sldId id="261" r:id="rId5"/>
    <p:sldId id="263" r:id="rId6"/>
    <p:sldId id="273" r:id="rId7"/>
    <p:sldId id="280" r:id="rId8"/>
    <p:sldId id="282" r:id="rId9"/>
    <p:sldId id="283" r:id="rId10"/>
    <p:sldId id="284" r:id="rId11"/>
    <p:sldId id="285" r:id="rId12"/>
    <p:sldId id="287" r:id="rId13"/>
    <p:sldId id="286" r:id="rId14"/>
    <p:sldId id="288" r:id="rId15"/>
    <p:sldId id="289" r:id="rId16"/>
    <p:sldId id="272" r:id="rId17"/>
    <p:sldId id="291" r:id="rId18"/>
    <p:sldId id="292" r:id="rId19"/>
    <p:sldId id="299" r:id="rId20"/>
    <p:sldId id="300" r:id="rId21"/>
    <p:sldId id="293" r:id="rId22"/>
    <p:sldId id="294" r:id="rId23"/>
    <p:sldId id="305" r:id="rId24"/>
    <p:sldId id="295" r:id="rId25"/>
    <p:sldId id="296" r:id="rId26"/>
    <p:sldId id="302" r:id="rId27"/>
    <p:sldId id="297" r:id="rId28"/>
    <p:sldId id="301" r:id="rId29"/>
    <p:sldId id="303" r:id="rId30"/>
    <p:sldId id="3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FB9"/>
    <a:srgbClr val="EAAE58"/>
    <a:srgbClr val="B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6078" autoAdjust="0"/>
  </p:normalViewPr>
  <p:slideViewPr>
    <p:cSldViewPr snapToGrid="0">
      <p:cViewPr varScale="1">
        <p:scale>
          <a:sx n="64" d="100"/>
          <a:sy n="64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EA988-36A7-4D38-8028-6923A4EC495C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D8017-EA12-46F6-B17C-5890D001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4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BeGeo</a:t>
            </a:r>
            <a:r>
              <a:rPr lang="en-US" sz="1200" dirty="0" smtClean="0"/>
              <a:t> – geographic data of Belgium by </a:t>
            </a:r>
            <a:r>
              <a:rPr lang="en-US" sz="1200" dirty="0" err="1" smtClean="0"/>
              <a:t>zipcode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8017-EA12-46F6-B17C-5890D00169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8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train select LG 0.6990345 0.6735664 DT 0.6144097 0.5926709 RF 0.6803936 0.6780972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8017-EA12-46F6-B17C-5890D00169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4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train select LG 0.6990345 0.6735664 DT 0.6144097 0.5926709 RF 0.6803936 0.6780972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8017-EA12-46F6-B17C-5890D00169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attractiveness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target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8017-EA12-46F6-B17C-5890D00169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target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D8017-EA12-46F6-B17C-5890D00169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3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3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4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7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7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0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0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7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4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0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4211"/>
            <a:ext cx="10515600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A3C66-92EB-4E42-A836-5DED79AD175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25A97-B5E4-4054-BFDC-E3D6314565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51"/>
          <p:cNvSpPr/>
          <p:nvPr userDrawn="1"/>
        </p:nvSpPr>
        <p:spPr>
          <a:xfrm>
            <a:off x="-21848" y="0"/>
            <a:ext cx="269048" cy="592637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8" name="Shape 52"/>
          <p:cNvSpPr/>
          <p:nvPr userDrawn="1"/>
        </p:nvSpPr>
        <p:spPr>
          <a:xfrm>
            <a:off x="-595084" y="592638"/>
            <a:ext cx="1288143" cy="479429"/>
          </a:xfrm>
          <a:prstGeom prst="homePlate">
            <a:avLst/>
          </a:prstGeom>
          <a:solidFill>
            <a:srgbClr val="618FB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53"/>
          <p:cNvSpPr/>
          <p:nvPr userDrawn="1"/>
        </p:nvSpPr>
        <p:spPr>
          <a:xfrm>
            <a:off x="-11842" y="1072067"/>
            <a:ext cx="259042" cy="2871283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54"/>
          <p:cNvSpPr/>
          <p:nvPr userDrawn="1"/>
        </p:nvSpPr>
        <p:spPr>
          <a:xfrm>
            <a:off x="0" y="3943349"/>
            <a:ext cx="247200" cy="838202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55"/>
          <p:cNvSpPr/>
          <p:nvPr userDrawn="1"/>
        </p:nvSpPr>
        <p:spPr>
          <a:xfrm>
            <a:off x="0" y="4781551"/>
            <a:ext cx="247200" cy="2121411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35" y="365125"/>
            <a:ext cx="2601023" cy="7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2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freegisdata.rtwilso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32349"/>
          <a:stretch/>
        </p:blipFill>
        <p:spPr>
          <a:xfrm>
            <a:off x="-43543" y="0"/>
            <a:ext cx="1223554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368800"/>
            <a:ext cx="6400800" cy="2266950"/>
          </a:xfrm>
          <a:prstGeom prst="rect">
            <a:avLst/>
          </a:prstGeom>
          <a:solidFill>
            <a:schemeClr val="tx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4235450"/>
            <a:ext cx="5943600" cy="2400300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7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FUNDRAISING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REACTIVATION CAMPAIGN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Analysis Project - Team 3</a:t>
            </a:r>
            <a:endParaRPr lang="en-US" sz="1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7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Selection</a:t>
            </a:r>
            <a:endParaRPr lang="en-US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7" y="1279298"/>
            <a:ext cx="7532912" cy="5414281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838200" y="1604210"/>
            <a:ext cx="4314371" cy="5089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AUC:</a:t>
            </a:r>
          </a:p>
          <a:p>
            <a:pPr lvl="1"/>
            <a:r>
              <a:rPr lang="en-US" sz="2000" dirty="0" smtClean="0"/>
              <a:t>Training set</a:t>
            </a:r>
            <a:r>
              <a:rPr lang="en-US" sz="2000" dirty="0"/>
              <a:t>: </a:t>
            </a:r>
            <a:r>
              <a:rPr lang="fr-FR" sz="2000" dirty="0" smtClean="0"/>
              <a:t>0.6144</a:t>
            </a:r>
            <a:endParaRPr lang="en-US" sz="2000" dirty="0" smtClean="0"/>
          </a:p>
          <a:p>
            <a:pPr lvl="1"/>
            <a:r>
              <a:rPr lang="en-US" sz="2000" dirty="0" smtClean="0"/>
              <a:t>Selecting set</a:t>
            </a:r>
            <a:r>
              <a:rPr lang="en-US" sz="2000" dirty="0"/>
              <a:t>: </a:t>
            </a:r>
            <a:r>
              <a:rPr lang="fr-FR" sz="2000" dirty="0" smtClean="0"/>
              <a:t>0.5927</a:t>
            </a:r>
            <a:endParaRPr lang="en-US" sz="2000" dirty="0"/>
          </a:p>
          <a:p>
            <a:endParaRPr lang="en-US" sz="2000" b="1" dirty="0" smtClean="0"/>
          </a:p>
          <a:p>
            <a:r>
              <a:rPr lang="en-US" sz="2000" b="1" dirty="0" smtClean="0"/>
              <a:t>Variables with high importance</a:t>
            </a:r>
            <a:endParaRPr lang="en-US" sz="2000" b="1" dirty="0"/>
          </a:p>
          <a:p>
            <a:pPr lvl="1"/>
            <a:r>
              <a:rPr lang="en-US" sz="2000" dirty="0"/>
              <a:t>zipcode_2digit</a:t>
            </a:r>
          </a:p>
          <a:p>
            <a:pPr lvl="1"/>
            <a:r>
              <a:rPr lang="en-US" sz="2000" dirty="0" err="1"/>
              <a:t>avg_donate</a:t>
            </a:r>
            <a:endParaRPr lang="en-US" sz="2000" dirty="0"/>
          </a:p>
          <a:p>
            <a:pPr lvl="1"/>
            <a:r>
              <a:rPr lang="en-US" sz="2000" dirty="0"/>
              <a:t>avg_donate_over30</a:t>
            </a:r>
          </a:p>
          <a:p>
            <a:pPr lvl="1"/>
            <a:r>
              <a:rPr lang="en-US" sz="2000" dirty="0" err="1"/>
              <a:t>avg_camp_donate</a:t>
            </a:r>
            <a:endParaRPr lang="en-US" sz="2000" dirty="0"/>
          </a:p>
          <a:p>
            <a:pPr lvl="1"/>
            <a:r>
              <a:rPr lang="en-US" sz="2000" dirty="0"/>
              <a:t>avg_camp_donate_over30</a:t>
            </a:r>
          </a:p>
          <a:p>
            <a:pPr lvl="1"/>
            <a:r>
              <a:rPr lang="en-US" sz="2000" dirty="0" err="1"/>
              <a:t>min_donate</a:t>
            </a:r>
            <a:endParaRPr lang="en-US" sz="2000" dirty="0"/>
          </a:p>
          <a:p>
            <a:pPr lvl="1"/>
            <a:r>
              <a:rPr lang="en-US" sz="2000" dirty="0"/>
              <a:t>min_donate_over30</a:t>
            </a:r>
          </a:p>
          <a:p>
            <a:pPr lvl="1"/>
            <a:r>
              <a:rPr lang="en-US" sz="2000" dirty="0" err="1" smtClean="0"/>
              <a:t>avg_gap_donation</a:t>
            </a:r>
            <a:endParaRPr lang="en-US" sz="2000" dirty="0" smtClean="0"/>
          </a:p>
          <a:p>
            <a:pPr lvl="1"/>
            <a:r>
              <a:rPr lang="en-U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87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Selection</a:t>
            </a:r>
            <a:endParaRPr lang="en-US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7" y="1279298"/>
            <a:ext cx="7532912" cy="5414280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838200" y="1604211"/>
            <a:ext cx="4314371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AUC (</a:t>
            </a:r>
            <a:r>
              <a:rPr lang="en-US" sz="2000" b="1" dirty="0" err="1" smtClean="0"/>
              <a:t>ntree</a:t>
            </a:r>
            <a:r>
              <a:rPr lang="en-US" sz="2000" b="1" dirty="0" smtClean="0"/>
              <a:t>=100):</a:t>
            </a:r>
          </a:p>
          <a:p>
            <a:pPr lvl="1"/>
            <a:r>
              <a:rPr lang="en-US" sz="2000" dirty="0" smtClean="0"/>
              <a:t>Training set</a:t>
            </a:r>
            <a:r>
              <a:rPr lang="en-US" sz="2000" dirty="0"/>
              <a:t>: </a:t>
            </a:r>
            <a:r>
              <a:rPr lang="fr-FR" sz="2000" dirty="0" smtClean="0"/>
              <a:t>0.6804</a:t>
            </a:r>
            <a:endParaRPr lang="en-US" sz="2000" dirty="0" smtClean="0"/>
          </a:p>
          <a:p>
            <a:pPr lvl="1"/>
            <a:r>
              <a:rPr lang="en-US" sz="2000" dirty="0" smtClean="0"/>
              <a:t>Selecting set</a:t>
            </a:r>
            <a:r>
              <a:rPr lang="en-US" sz="2000" dirty="0"/>
              <a:t>: </a:t>
            </a:r>
            <a:r>
              <a:rPr lang="en-US" sz="2000" dirty="0" smtClean="0"/>
              <a:t>0.6781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790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Selection</a:t>
            </a:r>
            <a:endParaRPr lang="en-US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7" y="1279298"/>
            <a:ext cx="7532911" cy="5414280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838200" y="1604211"/>
            <a:ext cx="4314371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AUC comparison</a:t>
            </a:r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61574"/>
              </p:ext>
            </p:extLst>
          </p:nvPr>
        </p:nvGraphicFramePr>
        <p:xfrm>
          <a:off x="977901" y="2164826"/>
          <a:ext cx="3541486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1870"/>
                <a:gridCol w="1359808"/>
                <a:gridCol w="13598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Selecting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0.6990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0.6736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0.6144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0.5927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0.6804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0.6781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4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Logistic Regression with Stepwise (Both)</a:t>
            </a:r>
            <a:endParaRPr lang="en-US" sz="4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99" y="1424824"/>
            <a:ext cx="7559201" cy="5433176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838200" y="1604211"/>
            <a:ext cx="4314371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Final model</a:t>
            </a:r>
          </a:p>
          <a:p>
            <a:pPr lvl="1"/>
            <a:r>
              <a:rPr lang="en-US" sz="2000" dirty="0" smtClean="0"/>
              <a:t>Size: 8 variables</a:t>
            </a:r>
          </a:p>
          <a:p>
            <a:pPr lvl="1"/>
            <a:r>
              <a:rPr lang="en-US" sz="2000" dirty="0" smtClean="0"/>
              <a:t>AUC training</a:t>
            </a:r>
            <a:r>
              <a:rPr lang="en-US" sz="2000" dirty="0"/>
              <a:t>: </a:t>
            </a:r>
            <a:r>
              <a:rPr lang="en-US" sz="2000" dirty="0" smtClean="0"/>
              <a:t>0.6912</a:t>
            </a:r>
          </a:p>
          <a:p>
            <a:pPr lvl="1"/>
            <a:r>
              <a:rPr lang="en-US" sz="2000" dirty="0" smtClean="0"/>
              <a:t>AUC selecting</a:t>
            </a:r>
            <a:r>
              <a:rPr lang="en-US" sz="2000" dirty="0"/>
              <a:t>: </a:t>
            </a:r>
            <a:r>
              <a:rPr lang="en-US" sz="2000" dirty="0" smtClean="0"/>
              <a:t>0.6804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732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Final Model: Logistic Regression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99" y="1424824"/>
            <a:ext cx="7559201" cy="5433176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838200" y="1604211"/>
            <a:ext cx="4314371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Final model</a:t>
            </a:r>
          </a:p>
          <a:p>
            <a:pPr lvl="1"/>
            <a:r>
              <a:rPr lang="en-US" sz="2000" dirty="0" smtClean="0"/>
              <a:t>Size: 8 variables</a:t>
            </a:r>
          </a:p>
          <a:p>
            <a:pPr lvl="1"/>
            <a:r>
              <a:rPr lang="en-US" sz="2000" dirty="0" smtClean="0"/>
              <a:t>AUC training</a:t>
            </a:r>
            <a:r>
              <a:rPr lang="en-US" sz="2000" dirty="0"/>
              <a:t>: 0.6912</a:t>
            </a:r>
            <a:endParaRPr lang="en-US" sz="2000" dirty="0" smtClean="0"/>
          </a:p>
          <a:p>
            <a:pPr lvl="1"/>
            <a:r>
              <a:rPr lang="en-US" sz="2000" dirty="0" smtClean="0"/>
              <a:t>AUC testing</a:t>
            </a:r>
            <a:r>
              <a:rPr lang="en-US" sz="2000" dirty="0"/>
              <a:t>: 0.6564</a:t>
            </a:r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05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Final Model: Logistic Regression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14" t="29762" r="57263" b="43952"/>
          <a:stretch/>
        </p:blipFill>
        <p:spPr>
          <a:xfrm>
            <a:off x="1107596" y="1777591"/>
            <a:ext cx="10426512" cy="40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Business </a:t>
            </a:r>
            <a:r>
              <a:rPr lang="en-US" sz="4000" b="1" dirty="0" smtClean="0"/>
              <a:t>Interpretation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6" r="33214"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04211"/>
            <a:ext cx="5083629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Lift, Cumulative Gains</a:t>
            </a:r>
          </a:p>
          <a:p>
            <a:r>
              <a:rPr lang="en-US" sz="2400" dirty="0" smtClean="0"/>
              <a:t>Profiling</a:t>
            </a:r>
            <a:r>
              <a:rPr lang="en-US" sz="2400" dirty="0"/>
              <a:t>, </a:t>
            </a:r>
            <a:r>
              <a:rPr lang="en-US" sz="2400" dirty="0" smtClean="0"/>
              <a:t>Recommendation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0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Lift Curve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13279" b="10952"/>
          <a:stretch/>
        </p:blipFill>
        <p:spPr>
          <a:xfrm>
            <a:off x="2068454" y="1196789"/>
            <a:ext cx="8545907" cy="4881282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2783541" y="6185647"/>
            <a:ext cx="7115735" cy="42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Best 20% of observations have a lift of 2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Cumulative </a:t>
            </a:r>
            <a:r>
              <a:rPr lang="en-US" b="1" dirty="0"/>
              <a:t>Gains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14325" b="10468"/>
          <a:stretch/>
        </p:blipFill>
        <p:spPr>
          <a:xfrm>
            <a:off x="2036073" y="1196790"/>
            <a:ext cx="8610669" cy="4875936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2783541" y="6185647"/>
            <a:ext cx="7115735" cy="42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</a:rPr>
              <a:t>Best 20% of observations contain </a:t>
            </a:r>
            <a:r>
              <a:rPr lang="en-US" sz="2000" b="1" dirty="0" smtClean="0">
                <a:solidFill>
                  <a:srgbClr val="FF0000"/>
                </a:solidFill>
              </a:rPr>
              <a:t>40</a:t>
            </a:r>
            <a:r>
              <a:rPr lang="en-US" sz="2000" b="1" dirty="0">
                <a:solidFill>
                  <a:srgbClr val="FF0000"/>
                </a:solidFill>
              </a:rPr>
              <a:t>% of responses</a:t>
            </a:r>
          </a:p>
        </p:txBody>
      </p:sp>
    </p:spTree>
    <p:extLst>
      <p:ext uri="{BB962C8B-B14F-4D97-AF65-F5344CB8AC3E}">
        <p14:creationId xmlns:p14="http://schemas.microsoft.com/office/powerpoint/2010/main" val="11045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Current Response Rates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7765" y="1741714"/>
            <a:ext cx="5463321" cy="422748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3598863" algn="l"/>
              </a:tabLst>
            </a:pPr>
            <a:r>
              <a:rPr lang="en-US" sz="2400" b="1" dirty="0" smtClean="0"/>
              <a:t>Future Campaign (</a:t>
            </a:r>
            <a:r>
              <a:rPr lang="en-US" sz="2400" b="1" dirty="0" err="1" smtClean="0"/>
              <a:t>CampID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7541)</a:t>
            </a:r>
          </a:p>
          <a:p>
            <a:pPr>
              <a:tabLst>
                <a:tab pos="3598863" algn="l"/>
              </a:tabLst>
            </a:pPr>
            <a:r>
              <a:rPr lang="en-US" sz="2000" dirty="0" smtClean="0"/>
              <a:t>Average gift value of a </a:t>
            </a:r>
            <a:r>
              <a:rPr lang="en-US" sz="2000" dirty="0"/>
              <a:t>donate over </a:t>
            </a:r>
            <a:r>
              <a:rPr lang="en-US" sz="2000" dirty="0" smtClean="0"/>
              <a:t>30 EUR: </a:t>
            </a:r>
            <a:r>
              <a:rPr lang="en-US" sz="2000" b="1" dirty="0" smtClean="0"/>
              <a:t>46.56 EUR</a:t>
            </a:r>
          </a:p>
          <a:p>
            <a:pPr>
              <a:tabLst>
                <a:tab pos="3598863" algn="l"/>
              </a:tabLst>
            </a:pPr>
            <a:r>
              <a:rPr lang="en-US" sz="2000" dirty="0" smtClean="0"/>
              <a:t>Total selected donors</a:t>
            </a:r>
            <a:r>
              <a:rPr lang="en-US" sz="2000" dirty="0"/>
              <a:t>: </a:t>
            </a:r>
            <a:r>
              <a:rPr lang="en-US" sz="2000" b="1" dirty="0" smtClean="0"/>
              <a:t>31960 donors</a:t>
            </a:r>
          </a:p>
          <a:p>
            <a:r>
              <a:rPr lang="en-US" sz="2000" dirty="0" smtClean="0"/>
              <a:t>Average responding rates (over 30 EUR): </a:t>
            </a:r>
            <a:r>
              <a:rPr lang="en-US" sz="2000" b="1" dirty="0" smtClean="0"/>
              <a:t>1.2%</a:t>
            </a:r>
          </a:p>
          <a:p>
            <a:r>
              <a:rPr lang="en-US" sz="2000" dirty="0" smtClean="0"/>
              <a:t>Total response with a gift over 30 EUR: </a:t>
            </a:r>
            <a:r>
              <a:rPr lang="en-US" sz="2000" b="1" dirty="0" smtClean="0"/>
              <a:t>384 donors</a:t>
            </a:r>
          </a:p>
          <a:p>
            <a:r>
              <a:rPr lang="en-US" sz="2000" dirty="0"/>
              <a:t>Letter sending </a:t>
            </a:r>
            <a:r>
              <a:rPr lang="en-US" sz="2000" dirty="0" smtClean="0"/>
              <a:t>cost: </a:t>
            </a:r>
            <a:r>
              <a:rPr lang="en-US" sz="2000" b="1" dirty="0" smtClean="0"/>
              <a:t>0.98 EUR</a:t>
            </a:r>
          </a:p>
          <a:p>
            <a:r>
              <a:rPr lang="en-US" sz="2000" dirty="0"/>
              <a:t>Total </a:t>
            </a:r>
            <a:r>
              <a:rPr lang="en-US" sz="2000" dirty="0" smtClean="0"/>
              <a:t>sending cost: </a:t>
            </a:r>
            <a:r>
              <a:rPr lang="en-US" sz="2000" b="1" dirty="0" smtClean="0"/>
              <a:t>31,376.68 EUR</a:t>
            </a:r>
          </a:p>
          <a:p>
            <a:r>
              <a:rPr lang="en-US" sz="2000" dirty="0"/>
              <a:t>Total </a:t>
            </a:r>
            <a:r>
              <a:rPr lang="en-US" sz="2000" dirty="0" smtClean="0"/>
              <a:t>earning: </a:t>
            </a:r>
            <a:r>
              <a:rPr lang="en-US" sz="2000" b="1" dirty="0" smtClean="0"/>
              <a:t>17,856.12 EUR</a:t>
            </a:r>
          </a:p>
          <a:p>
            <a:r>
              <a:rPr lang="en-US" sz="2000" dirty="0" smtClean="0"/>
              <a:t>P/L: 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FF0000"/>
                </a:solidFill>
              </a:rPr>
              <a:t>13,520.56</a:t>
            </a:r>
            <a:r>
              <a:rPr lang="en-US" sz="2000" b="1" dirty="0" smtClean="0">
                <a:solidFill>
                  <a:srgbClr val="FF0000"/>
                </a:solidFill>
              </a:rPr>
              <a:t>) EUR</a:t>
            </a:r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2915"/>
              </p:ext>
            </p:extLst>
          </p:nvPr>
        </p:nvGraphicFramePr>
        <p:xfrm>
          <a:off x="683507" y="1429108"/>
          <a:ext cx="5260363" cy="45400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6933"/>
                <a:gridCol w="1317810"/>
                <a:gridCol w="1317810"/>
                <a:gridCol w="1317810"/>
              </a:tblGrid>
              <a:tr h="569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Cam.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Gift</a:t>
                      </a:r>
                      <a:r>
                        <a:rPr lang="en-US" baseline="0" dirty="0" smtClean="0"/>
                        <a:t> ≥ 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Responding</a:t>
                      </a:r>
                    </a:p>
                    <a:p>
                      <a:pPr algn="ctr"/>
                      <a:r>
                        <a:rPr lang="en-US" dirty="0" smtClean="0"/>
                        <a:t>Rate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31320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28751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31910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30927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209059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2478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1.2%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0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Content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Introduction</a:t>
            </a:r>
          </a:p>
          <a:p>
            <a:pPr lvl="1"/>
            <a:r>
              <a:rPr lang="en-US" dirty="0" smtClean="0"/>
              <a:t>Project Definition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Datasets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Project Scope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/>
              <a:t>Model Building</a:t>
            </a:r>
          </a:p>
          <a:p>
            <a:pPr lvl="1"/>
            <a:r>
              <a:rPr lang="en-US" dirty="0" smtClean="0"/>
              <a:t>Data Preparation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Model </a:t>
            </a:r>
            <a:r>
              <a:rPr lang="en-US" dirty="0" smtClean="0"/>
              <a:t>Selection</a:t>
            </a:r>
            <a:endParaRPr lang="en-US" dirty="0"/>
          </a:p>
          <a:p>
            <a:pPr lvl="1"/>
            <a:r>
              <a:rPr lang="en-US" dirty="0" smtClean="0"/>
              <a:t>Final Model</a:t>
            </a:r>
            <a:endParaRPr lang="en-US" b="1" dirty="0" smtClean="0"/>
          </a:p>
          <a:p>
            <a:r>
              <a:rPr lang="en-US" b="1" dirty="0" smtClean="0"/>
              <a:t>Business Interpretation</a:t>
            </a:r>
            <a:endParaRPr lang="en-US" dirty="0" smtClean="0"/>
          </a:p>
          <a:p>
            <a:pPr lvl="1"/>
            <a:r>
              <a:rPr lang="en-US" dirty="0"/>
              <a:t>Lift, Cumulative Gains</a:t>
            </a:r>
          </a:p>
          <a:p>
            <a:pPr lvl="1"/>
            <a:r>
              <a:rPr lang="en-US" dirty="0"/>
              <a:t>Profiling, Recommendation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00" y="1978703"/>
            <a:ext cx="6505730" cy="48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Response Rates (20% donors; Lift = 2)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7765" y="1741714"/>
            <a:ext cx="5463321" cy="422748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3598863" algn="l"/>
              </a:tabLst>
            </a:pPr>
            <a:r>
              <a:rPr lang="en-US" sz="2400" b="1" dirty="0" smtClean="0"/>
              <a:t>Future Campaign (</a:t>
            </a:r>
            <a:r>
              <a:rPr lang="en-US" sz="2400" b="1" dirty="0" err="1" smtClean="0"/>
              <a:t>CampID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7541)</a:t>
            </a:r>
          </a:p>
          <a:p>
            <a:pPr>
              <a:tabLst>
                <a:tab pos="3598863" algn="l"/>
              </a:tabLst>
            </a:pPr>
            <a:r>
              <a:rPr lang="en-US" sz="2000" dirty="0" smtClean="0"/>
              <a:t>Average gift value of a </a:t>
            </a:r>
            <a:r>
              <a:rPr lang="en-US" sz="2000" dirty="0"/>
              <a:t>donate over </a:t>
            </a:r>
            <a:r>
              <a:rPr lang="en-US" sz="2000" dirty="0" smtClean="0"/>
              <a:t>30 EUR: </a:t>
            </a:r>
            <a:r>
              <a:rPr lang="en-US" sz="2000" b="1" dirty="0" smtClean="0"/>
              <a:t>46.56 EUR</a:t>
            </a:r>
          </a:p>
          <a:p>
            <a:pPr>
              <a:tabLst>
                <a:tab pos="3598863" algn="l"/>
              </a:tabLst>
            </a:pPr>
            <a:r>
              <a:rPr lang="en-US" sz="2000" dirty="0" smtClean="0"/>
              <a:t>Total selected donors (20% best): </a:t>
            </a:r>
            <a:r>
              <a:rPr lang="en-US" sz="2000" b="1" u="sng" dirty="0" smtClean="0"/>
              <a:t>6392 donors</a:t>
            </a:r>
          </a:p>
          <a:p>
            <a:r>
              <a:rPr lang="en-US" sz="2000" dirty="0" smtClean="0"/>
              <a:t>Average responding rates (over 30 EUR): </a:t>
            </a:r>
            <a:r>
              <a:rPr lang="en-US" sz="2000" b="1" u="sng" dirty="0" smtClean="0"/>
              <a:t>2.4%</a:t>
            </a:r>
          </a:p>
          <a:p>
            <a:r>
              <a:rPr lang="en-US" sz="2000" dirty="0" smtClean="0"/>
              <a:t>Total response with a gift over 30 EUR: </a:t>
            </a:r>
            <a:r>
              <a:rPr lang="en-US" sz="2000" b="1" dirty="0" smtClean="0"/>
              <a:t>135 donors</a:t>
            </a:r>
          </a:p>
          <a:p>
            <a:r>
              <a:rPr lang="en-US" sz="2000" dirty="0"/>
              <a:t>Letter sending </a:t>
            </a:r>
            <a:r>
              <a:rPr lang="en-US" sz="2000" dirty="0" smtClean="0"/>
              <a:t>cost: </a:t>
            </a:r>
            <a:r>
              <a:rPr lang="en-US" sz="2000" b="1" dirty="0" smtClean="0"/>
              <a:t>0.98 EUR</a:t>
            </a:r>
          </a:p>
          <a:p>
            <a:r>
              <a:rPr lang="en-US" sz="2000" dirty="0"/>
              <a:t>Total </a:t>
            </a:r>
            <a:r>
              <a:rPr lang="en-US" sz="2000" dirty="0" smtClean="0"/>
              <a:t>sending cost: </a:t>
            </a:r>
            <a:r>
              <a:rPr lang="en-US" sz="2000" b="1" dirty="0" smtClean="0"/>
              <a:t>6275.34 EUR</a:t>
            </a:r>
          </a:p>
          <a:p>
            <a:r>
              <a:rPr lang="en-US" sz="2000" dirty="0"/>
              <a:t>Total </a:t>
            </a:r>
            <a:r>
              <a:rPr lang="en-US" sz="2000" dirty="0" smtClean="0"/>
              <a:t>earning: </a:t>
            </a:r>
            <a:r>
              <a:rPr lang="en-US" sz="2000" b="1" dirty="0" smtClean="0"/>
              <a:t>7142.45 EUR</a:t>
            </a:r>
          </a:p>
          <a:p>
            <a:r>
              <a:rPr lang="en-US" sz="2000" dirty="0" smtClean="0"/>
              <a:t>P/L: </a:t>
            </a:r>
            <a:r>
              <a:rPr lang="en-US" sz="2000" b="1" dirty="0" smtClean="0">
                <a:solidFill>
                  <a:srgbClr val="00B050"/>
                </a:solidFill>
              </a:rPr>
              <a:t>867.12 EUR</a:t>
            </a:r>
            <a:endParaRPr 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83507" y="1429108"/>
          <a:ext cx="5260363" cy="45400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6933"/>
                <a:gridCol w="1317810"/>
                <a:gridCol w="1317810"/>
                <a:gridCol w="1317810"/>
              </a:tblGrid>
              <a:tr h="569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Cam.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Gift</a:t>
                      </a:r>
                      <a:r>
                        <a:rPr lang="en-US" baseline="0" dirty="0" smtClean="0"/>
                        <a:t> ≥ 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Responding</a:t>
                      </a:r>
                    </a:p>
                    <a:p>
                      <a:pPr algn="ctr"/>
                      <a:r>
                        <a:rPr lang="en-US" dirty="0" smtClean="0"/>
                        <a:t>Rate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31320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28751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31910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30927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0.7%</a:t>
                      </a:r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209059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2478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1.2%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03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fr-FR" b="1" dirty="0" smtClean="0"/>
              <a:t>Descriptive Profile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424824"/>
            <a:ext cx="4196255" cy="4318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chemeClr val="tx2"/>
                </a:solidFill>
              </a:rPr>
              <a:t>Gender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Male, </a:t>
            </a:r>
            <a:r>
              <a:rPr lang="en-US" sz="2000" dirty="0" smtClean="0">
                <a:solidFill>
                  <a:schemeClr val="tx2"/>
                </a:solidFill>
              </a:rPr>
              <a:t>Female, Couple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smtClean="0">
                <a:solidFill>
                  <a:schemeClr val="tx2"/>
                </a:solidFill>
              </a:rPr>
              <a:t>Company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88" y="1424824"/>
            <a:ext cx="7728294" cy="52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fr-FR" b="1" dirty="0" smtClean="0"/>
              <a:t>Descriptive Profile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24824"/>
            <a:ext cx="3660229" cy="4318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Gender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Male, Female, Couple, 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   Company</a:t>
            </a: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b="1" dirty="0" smtClean="0">
                <a:solidFill>
                  <a:schemeClr val="tx2"/>
                </a:solidFill>
              </a:rPr>
              <a:t>Location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Antwerp, Flanders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14" y="1708879"/>
            <a:ext cx="7435364" cy="49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fr-FR" b="1" dirty="0" smtClean="0"/>
              <a:t>Descriptive Profile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424824"/>
            <a:ext cx="3660229" cy="4318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Gender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Male, Female, Couple, 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   Company</a:t>
            </a: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b="1" dirty="0" smtClean="0">
                <a:solidFill>
                  <a:schemeClr val="tx2"/>
                </a:solidFill>
              </a:rPr>
              <a:t>Location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Antwerp, Flanders</a:t>
            </a:r>
          </a:p>
          <a:p>
            <a:pPr lvl="1"/>
            <a:r>
              <a:rPr lang="fr-FR" sz="2000" dirty="0" smtClean="0">
                <a:solidFill>
                  <a:schemeClr val="tx2"/>
                </a:solidFill>
              </a:rPr>
              <a:t>Namur, Luxembourg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07" y="1679656"/>
            <a:ext cx="7710541" cy="50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fr-FR" b="1" dirty="0" smtClean="0"/>
              <a:t>Descriptive Profile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424824"/>
            <a:ext cx="3901966" cy="4318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Gender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Male, Female, Couple,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   Company</a:t>
            </a:r>
          </a:p>
          <a:p>
            <a:pPr marL="0" indent="0">
              <a:buNone/>
            </a:pPr>
            <a:r>
              <a:rPr lang="fr-FR" sz="2000" b="1" dirty="0">
                <a:solidFill>
                  <a:schemeClr val="tx2"/>
                </a:solidFill>
              </a:rPr>
              <a:t>Location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Antwerp, Flanders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chemeClr val="tx2"/>
                </a:solidFill>
              </a:rPr>
              <a:t>Language</a:t>
            </a:r>
          </a:p>
          <a:p>
            <a:pPr lvl="1"/>
            <a:r>
              <a:rPr lang="fr-FR" sz="2000" dirty="0" smtClean="0">
                <a:solidFill>
                  <a:schemeClr val="tx2"/>
                </a:solidFill>
              </a:rPr>
              <a:t>Dutch Speakers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77" y="1424591"/>
            <a:ext cx="7585566" cy="51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en-US" b="1" dirty="0" smtClean="0"/>
              <a:t>Predictive Profile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37" y="1618937"/>
            <a:ext cx="7495082" cy="449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95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en-US" b="1" dirty="0" smtClean="0"/>
              <a:t>Predictive Profile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14" t="29762" r="57263" b="43952"/>
          <a:stretch/>
        </p:blipFill>
        <p:spPr>
          <a:xfrm>
            <a:off x="1167559" y="1754607"/>
            <a:ext cx="10426512" cy="40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699"/>
          </a:xfrm>
        </p:spPr>
        <p:txBody>
          <a:bodyPr>
            <a:normAutofit/>
          </a:bodyPr>
          <a:lstStyle/>
          <a:p>
            <a:r>
              <a:rPr lang="en-US" b="1" dirty="0" smtClean="0"/>
              <a:t>Predictive Profile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24824"/>
            <a:ext cx="5592581" cy="516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chemeClr val="tx2"/>
                </a:solidFill>
              </a:rPr>
              <a:t>Gender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Company</a:t>
            </a:r>
            <a:r>
              <a:rPr lang="fr-FR" dirty="0" smtClean="0">
                <a:solidFill>
                  <a:schemeClr val="tx2"/>
                </a:solidFill>
              </a:rPr>
              <a:t>, </a:t>
            </a:r>
            <a:r>
              <a:rPr lang="en-US" dirty="0" smtClean="0">
                <a:solidFill>
                  <a:schemeClr val="tx2"/>
                </a:solidFill>
              </a:rPr>
              <a:t>Unknown</a:t>
            </a:r>
            <a:r>
              <a:rPr lang="fr-FR" dirty="0" smtClean="0">
                <a:solidFill>
                  <a:schemeClr val="tx2"/>
                </a:solidFill>
              </a:rPr>
              <a:t> (-</a:t>
            </a:r>
            <a:r>
              <a:rPr lang="fr-FR" dirty="0" err="1" smtClean="0">
                <a:solidFill>
                  <a:schemeClr val="tx2"/>
                </a:solidFill>
              </a:rPr>
              <a:t>ve</a:t>
            </a:r>
            <a:r>
              <a:rPr lang="fr-FR" dirty="0" smtClean="0">
                <a:solidFill>
                  <a:schemeClr val="tx2"/>
                </a:solidFill>
              </a:rPr>
              <a:t>)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tx2"/>
                </a:solidFill>
              </a:rPr>
              <a:t>Historical Behaviour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Times donated over </a:t>
            </a:r>
            <a:r>
              <a:rPr lang="en-GB" dirty="0" smtClean="0">
                <a:solidFill>
                  <a:schemeClr val="tx2"/>
                </a:solidFill>
              </a:rPr>
              <a:t>30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</a:rPr>
              <a:t>Association </a:t>
            </a:r>
            <a:r>
              <a:rPr lang="en-GB" dirty="0">
                <a:solidFill>
                  <a:schemeClr val="tx2"/>
                </a:solidFill>
              </a:rPr>
              <a:t>for long</a:t>
            </a:r>
            <a:r>
              <a:rPr lang="en-GB" dirty="0" smtClean="0">
                <a:solidFill>
                  <a:schemeClr val="tx2"/>
                </a:solidFill>
              </a:rPr>
              <a:t>?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</a:rPr>
              <a:t>Maximum </a:t>
            </a:r>
            <a:r>
              <a:rPr lang="en-GB" dirty="0">
                <a:solidFill>
                  <a:schemeClr val="tx2"/>
                </a:solidFill>
              </a:rPr>
              <a:t>donation over </a:t>
            </a:r>
            <a:r>
              <a:rPr lang="en-GB" dirty="0" smtClean="0">
                <a:solidFill>
                  <a:schemeClr val="tx2"/>
                </a:solidFill>
              </a:rPr>
              <a:t>30?</a:t>
            </a:r>
          </a:p>
          <a:p>
            <a:pPr marL="0" indent="0">
              <a:buNone/>
            </a:pPr>
            <a:endParaRPr lang="en-GB" sz="2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400" b="1" dirty="0" smtClean="0">
                <a:solidFill>
                  <a:schemeClr val="tx2"/>
                </a:solidFill>
              </a:rPr>
              <a:t>(-</a:t>
            </a:r>
            <a:r>
              <a:rPr lang="en-GB" sz="2400" b="1" dirty="0" err="1">
                <a:solidFill>
                  <a:schemeClr val="tx2"/>
                </a:solidFill>
              </a:rPr>
              <a:t>ve</a:t>
            </a:r>
            <a:r>
              <a:rPr lang="en-GB" sz="2400" b="1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Kept in many reactivation </a:t>
            </a:r>
            <a:r>
              <a:rPr lang="en-GB" dirty="0" smtClean="0">
                <a:solidFill>
                  <a:schemeClr val="tx2"/>
                </a:solidFill>
              </a:rPr>
              <a:t>campaigns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</a:rPr>
              <a:t>Donate </a:t>
            </a:r>
            <a:r>
              <a:rPr lang="en-GB" dirty="0">
                <a:solidFill>
                  <a:schemeClr val="tx2"/>
                </a:solidFill>
              </a:rPr>
              <a:t>in more than one campaign</a:t>
            </a:r>
            <a:r>
              <a:rPr lang="en-GB" dirty="0" smtClean="0">
                <a:solidFill>
                  <a:schemeClr val="tx2"/>
                </a:solidFill>
              </a:rPr>
              <a:t>?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D</a:t>
            </a:r>
            <a:r>
              <a:rPr lang="en-GB" dirty="0" smtClean="0">
                <a:solidFill>
                  <a:schemeClr val="tx2"/>
                </a:solidFill>
              </a:rPr>
              <a:t>onated </a:t>
            </a:r>
            <a:r>
              <a:rPr lang="en-GB" dirty="0">
                <a:solidFill>
                  <a:schemeClr val="tx2"/>
                </a:solidFill>
              </a:rPr>
              <a:t>very less</a:t>
            </a:r>
            <a:r>
              <a:rPr lang="en-GB" dirty="0" smtClean="0">
                <a:solidFill>
                  <a:schemeClr val="tx2"/>
                </a:solidFill>
              </a:rPr>
              <a:t>?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026" name="Picture 2" descr="See original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3"/>
          <a:stretch/>
        </p:blipFill>
        <p:spPr bwMode="auto">
          <a:xfrm>
            <a:off x="6965430" y="2353457"/>
            <a:ext cx="4701861" cy="39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19" y="1579044"/>
            <a:ext cx="5716361" cy="4083116"/>
          </a:xfrm>
        </p:spPr>
      </p:pic>
    </p:spTree>
    <p:extLst>
      <p:ext uri="{BB962C8B-B14F-4D97-AF65-F5344CB8AC3E}">
        <p14:creationId xmlns:p14="http://schemas.microsoft.com/office/powerpoint/2010/main" val="1847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Appendix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Future improvements</a:t>
            </a:r>
          </a:p>
          <a:p>
            <a:pPr lvl="1"/>
            <a:r>
              <a:rPr lang="en-US" dirty="0" smtClean="0"/>
              <a:t>Transform variables f(x) = (x / </a:t>
            </a:r>
            <a:r>
              <a:rPr lang="en-US" smtClean="0"/>
              <a:t>30</a:t>
            </a:r>
            <a:r>
              <a:rPr lang="en-US" smtClean="0"/>
              <a:t>) ^ 3</a:t>
            </a:r>
            <a:endParaRPr lang="en-US" dirty="0" smtClean="0"/>
          </a:p>
          <a:p>
            <a:pPr lvl="1"/>
            <a:r>
              <a:rPr lang="en-US" dirty="0" smtClean="0"/>
              <a:t>Random Forest </a:t>
            </a:r>
            <a:r>
              <a:rPr lang="en-US" dirty="0" err="1" smtClean="0"/>
              <a:t>ntree</a:t>
            </a:r>
            <a:r>
              <a:rPr lang="en-US" dirty="0" smtClean="0"/>
              <a:t>=1000 and other models</a:t>
            </a:r>
          </a:p>
          <a:p>
            <a:pPr lvl="1"/>
            <a:r>
              <a:rPr lang="en-US" dirty="0" smtClean="0"/>
              <a:t>Add more geographic information of Belgium (avg. age, income, </a:t>
            </a:r>
            <a:r>
              <a:rPr lang="en-US" dirty="0"/>
              <a:t>household…) Link: </a:t>
            </a:r>
            <a:r>
              <a:rPr lang="en-US" dirty="0">
                <a:hlinkClick r:id="rId2"/>
              </a:rPr>
              <a:t>http://freegisdata.rtwilson.com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Summary factor variables in 1-incident </a:t>
            </a:r>
            <a:r>
              <a:rPr lang="en-US" dirty="0" smtClean="0"/>
              <a:t>(%)</a:t>
            </a:r>
          </a:p>
          <a:p>
            <a:pPr lvl="1"/>
            <a:r>
              <a:rPr lang="en-US" dirty="0" smtClean="0"/>
              <a:t>Look for predictors that make a donor not donate (change POV)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Questions</a:t>
            </a:r>
          </a:p>
          <a:p>
            <a:pPr lvl="1"/>
            <a:r>
              <a:rPr lang="en-US" dirty="0" smtClean="0"/>
              <a:t>Does multi-collinearity reduce AUC? When to drop those variables?</a:t>
            </a:r>
          </a:p>
          <a:p>
            <a:pPr lvl="1"/>
            <a:r>
              <a:rPr lang="en-US" dirty="0" smtClean="0"/>
              <a:t>How to interpret Random Forest?</a:t>
            </a:r>
          </a:p>
          <a:p>
            <a:pPr lvl="1"/>
            <a:r>
              <a:rPr lang="en-US" dirty="0" smtClean="0"/>
              <a:t>When shuffling the training/selecting dataset, AUC and variables change. How to deal with this issue in real life?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Introduction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r="16844"/>
          <a:stretch/>
        </p:blipFill>
        <p:spPr>
          <a:xfrm>
            <a:off x="6096001" y="-13038"/>
            <a:ext cx="6095999" cy="68710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04211"/>
            <a:ext cx="5083629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Fundraising organization (DSC)</a:t>
            </a:r>
            <a:endParaRPr lang="en-US" sz="2400" dirty="0"/>
          </a:p>
          <a:p>
            <a:r>
              <a:rPr lang="en-US" sz="2400" dirty="0" smtClean="0"/>
              <a:t>Lapsed donors (2 years; ≤ 5 EUR)</a:t>
            </a:r>
            <a:endParaRPr lang="en-US" sz="2400" dirty="0"/>
          </a:p>
          <a:p>
            <a:r>
              <a:rPr lang="en-US" sz="2400" dirty="0" smtClean="0"/>
              <a:t>Re-activation campaign (Jul 2014)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Predicting project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[1] Donors respond</a:t>
            </a:r>
          </a:p>
          <a:p>
            <a:pPr marL="0" indent="0">
              <a:buNone/>
            </a:pPr>
            <a:r>
              <a:rPr lang="en-US" sz="2400" dirty="0" smtClean="0"/>
              <a:t>		[2] Gift ≥ 30 EUR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[3] Ranking donors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44" y="527685"/>
            <a:ext cx="1847114" cy="547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4" y="437242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Appendix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9"/>
          <a:stretch/>
        </p:blipFill>
        <p:spPr>
          <a:xfrm>
            <a:off x="1906029" y="1424824"/>
            <a:ext cx="8379941" cy="4931006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2783541" y="6185647"/>
            <a:ext cx="7115735" cy="42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F(x) = (x / 30) ^ 3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Datasets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270"/>
            <a:ext cx="5649686" cy="490330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Campaigns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rgbClr val="FF0000"/>
                </a:solidFill>
              </a:rPr>
              <a:t>7</a:t>
            </a:r>
            <a:r>
              <a:rPr lang="en-US" sz="2400" dirty="0" smtClean="0"/>
              <a:t> reactivation campaigns, delivering date</a:t>
            </a:r>
            <a:endParaRPr lang="en-US" sz="2400" dirty="0"/>
          </a:p>
          <a:p>
            <a:r>
              <a:rPr lang="en-US" sz="2400" b="1" dirty="0" smtClean="0"/>
              <a:t>Donors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rgbClr val="FF0000"/>
                </a:solidFill>
              </a:rPr>
              <a:t>44,691</a:t>
            </a:r>
            <a:r>
              <a:rPr lang="en-US" sz="2400" dirty="0" smtClean="0"/>
              <a:t> donors and geographic information</a:t>
            </a:r>
          </a:p>
          <a:p>
            <a:r>
              <a:rPr lang="en-US" sz="2400" b="1" dirty="0"/>
              <a:t>Selections</a:t>
            </a:r>
            <a:r>
              <a:rPr lang="en-US" sz="2400" dirty="0"/>
              <a:t> – </a:t>
            </a:r>
            <a:r>
              <a:rPr lang="en-US" sz="2400" dirty="0" smtClean="0">
                <a:solidFill>
                  <a:srgbClr val="FF0000"/>
                </a:solidFill>
              </a:rPr>
              <a:t>44,602</a:t>
            </a:r>
            <a:r>
              <a:rPr lang="en-US" sz="2400" dirty="0" smtClean="0"/>
              <a:t> donors who were selected for </a:t>
            </a:r>
            <a:r>
              <a:rPr lang="en-US" sz="2400" dirty="0" smtClean="0">
                <a:solidFill>
                  <a:srgbClr val="FF0000"/>
                </a:solidFill>
              </a:rPr>
              <a:t>7</a:t>
            </a:r>
            <a:r>
              <a:rPr lang="en-US" sz="2400" dirty="0" smtClean="0"/>
              <a:t> previous re-activation campaigns</a:t>
            </a:r>
            <a:endParaRPr lang="en-US" sz="2400" dirty="0"/>
          </a:p>
          <a:p>
            <a:r>
              <a:rPr lang="en-US" sz="2400" b="1" dirty="0" smtClean="0"/>
              <a:t>Gifts </a:t>
            </a:r>
            <a:r>
              <a:rPr lang="en-US" sz="2400" dirty="0" smtClean="0"/>
              <a:t>– </a:t>
            </a:r>
            <a:r>
              <a:rPr lang="en-US" sz="2400" dirty="0" smtClean="0">
                <a:solidFill>
                  <a:srgbClr val="FF0000"/>
                </a:solidFill>
              </a:rPr>
              <a:t>44,686</a:t>
            </a:r>
            <a:r>
              <a:rPr lang="en-US" sz="2400" dirty="0" smtClean="0"/>
              <a:t> donors who made donation in </a:t>
            </a:r>
            <a:r>
              <a:rPr lang="en-US" sz="2400" dirty="0" smtClean="0">
                <a:solidFill>
                  <a:srgbClr val="FF0000"/>
                </a:solidFill>
              </a:rPr>
              <a:t>373</a:t>
            </a:r>
            <a:r>
              <a:rPr lang="en-US" sz="2400" dirty="0" smtClean="0"/>
              <a:t> previous re-activation campaigns, from 05/01/1995 to 03/07/2014</a:t>
            </a:r>
          </a:p>
          <a:p>
            <a:r>
              <a:rPr lang="en-US" sz="2400" b="1" dirty="0" smtClean="0"/>
              <a:t>Score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rgbClr val="FF0000"/>
                </a:solidFill>
              </a:rPr>
              <a:t>31,960</a:t>
            </a:r>
            <a:r>
              <a:rPr lang="en-US" sz="2400" dirty="0" smtClean="0"/>
              <a:t> selected donors for future re-activation campaign</a:t>
            </a:r>
            <a:r>
              <a:rPr lang="en-US" sz="2400" dirty="0"/>
              <a:t> </a:t>
            </a:r>
            <a:r>
              <a:rPr lang="en-US" sz="2400" dirty="0" smtClean="0"/>
              <a:t>(ID: 7541)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6" y="1577902"/>
            <a:ext cx="5395428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Scope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04211"/>
            <a:ext cx="4314371" cy="457275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Population</a:t>
            </a:r>
            <a:r>
              <a:rPr lang="en-US" sz="2400" dirty="0" smtClean="0"/>
              <a:t> – 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44,602</a:t>
            </a:r>
            <a:r>
              <a:rPr lang="en-US" sz="2400" dirty="0" smtClean="0"/>
              <a:t> inactive donors of last </a:t>
            </a:r>
            <a:r>
              <a:rPr lang="en-US" sz="2400" dirty="0" smtClean="0">
                <a:solidFill>
                  <a:srgbClr val="FF0000"/>
                </a:solidFill>
              </a:rPr>
              <a:t>7</a:t>
            </a:r>
            <a:r>
              <a:rPr lang="en-US" sz="2400" dirty="0" smtClean="0"/>
              <a:t> re-activation campaigns (selections dataset)</a:t>
            </a:r>
          </a:p>
          <a:p>
            <a:r>
              <a:rPr lang="en-US" sz="2400" b="1" dirty="0" smtClean="0"/>
              <a:t>Granularity</a:t>
            </a:r>
            <a:r>
              <a:rPr lang="en-US" sz="2400" dirty="0" smtClean="0"/>
              <a:t> – individual level</a:t>
            </a:r>
          </a:p>
          <a:p>
            <a:r>
              <a:rPr lang="en-US" sz="2400" b="1" dirty="0" smtClean="0"/>
              <a:t>Timeline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dirty="0" smtClean="0"/>
              <a:t>Past: 4-years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Gap: 2-weeks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Future: 2-months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19201" y="3831772"/>
            <a:ext cx="508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19201" y="4288971"/>
            <a:ext cx="508000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9201" y="4753429"/>
            <a:ext cx="508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73649"/>
              </p:ext>
            </p:extLst>
          </p:nvPr>
        </p:nvGraphicFramePr>
        <p:xfrm>
          <a:off x="5152568" y="2061028"/>
          <a:ext cx="6705607" cy="44691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8575"/>
                <a:gridCol w="1404258"/>
                <a:gridCol w="1404258"/>
                <a:gridCol w="1404258"/>
                <a:gridCol w="1404258"/>
              </a:tblGrid>
              <a:tr h="569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Cam.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Period begin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Gap begin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Send begin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Send end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2008-09-12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2012-09-12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2012-09-26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2012-11-26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2009-03-28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2013-03-28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2013-04-11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2013-06-11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2009-07-02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2013-07-02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2013-07-16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2013-09-16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2009-09-09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2013-09-09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2013-09-23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2013-11-23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2009-11-25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2013-11-25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2013-12-09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2014-02-09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2010-01-01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2014-01-01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2014-01-15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2014-03-15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2010-03-26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2014-03-26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2014-04-09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2014-06-09</a:t>
                      </a:r>
                      <a:endParaRPr lang="en-US" dirty="0"/>
                    </a:p>
                  </a:txBody>
                  <a:tcPr anchor="ctr"/>
                </a:tc>
              </a:tr>
              <a:tr h="487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7541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2010-07-04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2014-07-04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2014-07-18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2014-09-18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5152568" y="1778000"/>
            <a:ext cx="249646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49029" y="1778000"/>
            <a:ext cx="1335314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84343" y="1778000"/>
            <a:ext cx="287383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05715" y="142482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years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14344" y="142482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 weeks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833429" y="142482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</a:t>
            </a:r>
            <a:r>
              <a:rPr lang="en-US" b="1" dirty="0" smtClean="0"/>
              <a:t>Building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4" r="30175"/>
          <a:stretch/>
        </p:blipFill>
        <p:spPr>
          <a:xfrm>
            <a:off x="6096001" y="1"/>
            <a:ext cx="6081486" cy="685799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04211"/>
            <a:ext cx="5083629" cy="4572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Data preparation (</a:t>
            </a:r>
            <a:r>
              <a:rPr lang="en-US" sz="2400" dirty="0" err="1" smtClean="0"/>
              <a:t>basetable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 smtClean="0"/>
              <a:t>21 predictors</a:t>
            </a:r>
          </a:p>
          <a:p>
            <a:pPr lvl="1"/>
            <a:endParaRPr lang="en-US" dirty="0" smtClean="0"/>
          </a:p>
          <a:p>
            <a:r>
              <a:rPr lang="en-US" sz="2400" dirty="0" smtClean="0"/>
              <a:t>Model selections (3 models)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lvl="1"/>
            <a:endParaRPr lang="en-US" dirty="0"/>
          </a:p>
          <a:p>
            <a:r>
              <a:rPr lang="en-US" sz="2400" dirty="0" smtClean="0"/>
              <a:t>Final model: Logistic Regression with stepwise selection (Both)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variables</a:t>
            </a:r>
          </a:p>
          <a:p>
            <a:pPr lvl="1"/>
            <a:r>
              <a:rPr lang="en-US" dirty="0" smtClean="0"/>
              <a:t>AUC testing </a:t>
            </a:r>
            <a:r>
              <a:rPr lang="en-US" dirty="0"/>
              <a:t>= 0.6564</a:t>
            </a:r>
          </a:p>
        </p:txBody>
      </p:sp>
    </p:spTree>
    <p:extLst>
      <p:ext uri="{BB962C8B-B14F-4D97-AF65-F5344CB8AC3E}">
        <p14:creationId xmlns:p14="http://schemas.microsoft.com/office/powerpoint/2010/main" val="9684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Basetable</a:t>
            </a:r>
            <a:r>
              <a:rPr lang="en-US" b="1" dirty="0"/>
              <a:t> </a:t>
            </a:r>
            <a:r>
              <a:rPr lang="en-US" sz="2000" b="1" dirty="0"/>
              <a:t>(</a:t>
            </a:r>
            <a:r>
              <a:rPr lang="en-US" sz="2000" b="1" dirty="0" smtClean="0"/>
              <a:t>209,059 </a:t>
            </a:r>
            <a:r>
              <a:rPr lang="en-US" sz="2000" b="1" dirty="0" err="1" smtClean="0"/>
              <a:t>obs</a:t>
            </a:r>
            <a:r>
              <a:rPr lang="en-US" sz="2000" b="1" dirty="0"/>
              <a:t>;</a:t>
            </a:r>
            <a:r>
              <a:rPr lang="en-US" sz="2000" b="1" dirty="0" smtClean="0"/>
              <a:t> 21 </a:t>
            </a:r>
            <a:r>
              <a:rPr lang="en-US" sz="2000" b="1" dirty="0" err="1" smtClean="0"/>
              <a:t>vars</a:t>
            </a:r>
            <a:r>
              <a:rPr lang="en-US" sz="2000" b="1" dirty="0" smtClean="0"/>
              <a:t>, past 4-years data)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272539"/>
              </p:ext>
            </p:extLst>
          </p:nvPr>
        </p:nvGraphicFramePr>
        <p:xfrm>
          <a:off x="838198" y="1424824"/>
          <a:ext cx="10729689" cy="518591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59745"/>
                <a:gridCol w="3033486"/>
                <a:gridCol w="5036458"/>
              </a:tblGrid>
              <a:tr h="424341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Definition</a:t>
                      </a:r>
                      <a:endParaRPr lang="en-US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gender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Factor: M / F / C / S / U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Gender of donors. M = Male; F</a:t>
                      </a:r>
                      <a:r>
                        <a:rPr lang="en-US" sz="1400" baseline="0" dirty="0" smtClean="0"/>
                        <a:t> = Female; C = Couple; S = Company; U = Unknown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Factor: F / 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r>
                        <a:rPr lang="en-US" sz="1400" baseline="0" dirty="0" smtClean="0"/>
                        <a:t> of donors. F = French; N = Dutch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zipcode_1digit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Factor: 0..9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First</a:t>
                      </a:r>
                      <a:r>
                        <a:rPr lang="en-US" sz="1400" baseline="0" dirty="0" smtClean="0"/>
                        <a:t> digit of full 4-digit </a:t>
                      </a:r>
                      <a:r>
                        <a:rPr lang="en-US" sz="1400" baseline="0" dirty="0" err="1" smtClean="0"/>
                        <a:t>zipcode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zipcode_2digit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Factor: 18..97; SW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Two</a:t>
                      </a:r>
                      <a:r>
                        <a:rPr lang="en-US" sz="1400" baseline="0" dirty="0" smtClean="0"/>
                        <a:t> first digits of full 4-digit </a:t>
                      </a:r>
                      <a:r>
                        <a:rPr lang="en-US" sz="1400" baseline="0" dirty="0" err="1" smtClean="0"/>
                        <a:t>zipcode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cost_unit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0.8352536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 per sending</a:t>
                      </a:r>
                      <a:r>
                        <a:rPr lang="en-US" sz="1400" baseline="0" dirty="0" smtClean="0"/>
                        <a:t> reactivation letter.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recency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0..1460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Most recently</a:t>
                      </a:r>
                      <a:r>
                        <a:rPr lang="en-US" sz="1400" baseline="0" dirty="0" smtClean="0"/>
                        <a:t> donation of donors. Higher values are more recently.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frequency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0..60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of donation times of donors.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monetary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0..5500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amount donation</a:t>
                      </a:r>
                      <a:r>
                        <a:rPr lang="en-US" sz="1400" baseline="0" dirty="0" smtClean="0"/>
                        <a:t> of donors.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min_donate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: 0…1240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Minimum donation amount of a donors.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max_donate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: 0.. 5000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Maximum donation amount of a donors.</a:t>
                      </a:r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avg_donate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: 0…2750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Average donation amount of a donors.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Basetable</a:t>
            </a:r>
            <a:r>
              <a:rPr lang="en-US" b="1" dirty="0"/>
              <a:t> </a:t>
            </a:r>
            <a:r>
              <a:rPr lang="en-US" sz="2000" b="1" dirty="0"/>
              <a:t>(</a:t>
            </a:r>
            <a:r>
              <a:rPr lang="en-US" sz="2000" b="1" dirty="0" smtClean="0"/>
              <a:t>209,059 </a:t>
            </a:r>
            <a:r>
              <a:rPr lang="en-US" sz="2000" b="1" dirty="0" err="1" smtClean="0"/>
              <a:t>obs</a:t>
            </a:r>
            <a:r>
              <a:rPr lang="en-US" sz="2000" b="1" dirty="0"/>
              <a:t>;</a:t>
            </a:r>
            <a:r>
              <a:rPr lang="en-US" sz="2000" b="1" dirty="0" smtClean="0"/>
              <a:t> 21 </a:t>
            </a:r>
            <a:r>
              <a:rPr lang="en-US" sz="2000" b="1" dirty="0" err="1" smtClean="0"/>
              <a:t>vars</a:t>
            </a:r>
            <a:r>
              <a:rPr lang="en-US" sz="2000" b="1" dirty="0" smtClean="0"/>
              <a:t>, past 4-years data)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711978"/>
              </p:ext>
            </p:extLst>
          </p:nvPr>
        </p:nvGraphicFramePr>
        <p:xfrm>
          <a:off x="838198" y="1424824"/>
          <a:ext cx="10729689" cy="513684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59745"/>
                <a:gridCol w="3033486"/>
                <a:gridCol w="5036458"/>
              </a:tblGrid>
              <a:tr h="424341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Definition</a:t>
                      </a:r>
                      <a:endParaRPr lang="en-US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avg_camp_donate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: 0.. 2750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Average donation amount of a donors</a:t>
                      </a:r>
                      <a:r>
                        <a:rPr lang="en-US" sz="1400" baseline="0" dirty="0" smtClean="0"/>
                        <a:t> per campaign.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min_donate_over30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Factor:</a:t>
                      </a:r>
                      <a:r>
                        <a:rPr lang="en-US" sz="1400" baseline="0" dirty="0" smtClean="0"/>
                        <a:t> Yes/No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r>
                        <a:rPr lang="en-US" sz="1400" baseline="0" dirty="0" smtClean="0"/>
                        <a:t> = donors make minimum donation over 30 EUR; No = (opposite)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max_donate_over30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Factor:</a:t>
                      </a:r>
                      <a:r>
                        <a:rPr lang="en-US" sz="1400" baseline="0" dirty="0" smtClean="0"/>
                        <a:t> Yes/No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Yes</a:t>
                      </a:r>
                      <a:r>
                        <a:rPr lang="en-US" sz="1400" baseline="0" dirty="0" smtClean="0"/>
                        <a:t> = donors make maximum donation over 30 EUR; No = (opposite)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avg_donate_over30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Factor:</a:t>
                      </a:r>
                      <a:r>
                        <a:rPr lang="en-US" sz="1400" baseline="0" dirty="0" smtClean="0"/>
                        <a:t> Yes/No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Yes</a:t>
                      </a:r>
                      <a:r>
                        <a:rPr lang="en-US" sz="1400" baseline="0" dirty="0" smtClean="0"/>
                        <a:t> = donors make average donation over 30 EUR; No = (opposite)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avg_camp_donate_over30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Factor:</a:t>
                      </a:r>
                      <a:r>
                        <a:rPr lang="en-US" sz="1400" baseline="0" dirty="0" smtClean="0"/>
                        <a:t> Yes/No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Yes</a:t>
                      </a:r>
                      <a:r>
                        <a:rPr lang="en-US" sz="1400" baseline="0" dirty="0" smtClean="0"/>
                        <a:t> = donors make average donation per campaign over 30 EUR; No = (opposite)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count_over30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0..37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times donors</a:t>
                      </a:r>
                      <a:r>
                        <a:rPr lang="en-US" sz="1400" baseline="0" dirty="0" smtClean="0"/>
                        <a:t> make donation over 30 EUR.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count_donate_camp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0..49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campaigns a donor made</a:t>
                      </a:r>
                      <a:r>
                        <a:rPr lang="en-US" sz="1400" baseline="0" dirty="0" smtClean="0"/>
                        <a:t> donation.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longtime_donor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Num</a:t>
                      </a:r>
                      <a:r>
                        <a:rPr lang="en-US" sz="1400" dirty="0" smtClean="0"/>
                        <a:t>: 0...1456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</a:t>
                      </a:r>
                      <a:r>
                        <a:rPr lang="en-US" sz="1400" baseline="0" dirty="0" smtClean="0"/>
                        <a:t> this donor a longtime donor or new one? Higher value means better.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avg_gap_donation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: 0..1460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Average gap days</a:t>
                      </a:r>
                      <a:r>
                        <a:rPr lang="en-US" sz="1400" baseline="0" dirty="0" smtClean="0"/>
                        <a:t> between donation times of donors. Lower value means less gap, better.</a:t>
                      </a:r>
                      <a:endParaRPr lang="en-US" sz="1400" dirty="0"/>
                    </a:p>
                  </a:txBody>
                  <a:tcPr anchor="ctr"/>
                </a:tc>
              </a:tr>
              <a:tr h="4243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count_activation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: 1..7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of re-activation campaigns sending to this</a:t>
                      </a:r>
                      <a:r>
                        <a:rPr lang="en-US" sz="1400" baseline="0" dirty="0" smtClean="0"/>
                        <a:t> donor.</a:t>
                      </a:r>
                      <a:endParaRPr 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Selection</a:t>
            </a:r>
            <a:endParaRPr lang="en-US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7" y="1279298"/>
            <a:ext cx="7532912" cy="5414281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838200" y="1604210"/>
            <a:ext cx="4314371" cy="50893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AUC:</a:t>
            </a:r>
          </a:p>
          <a:p>
            <a:pPr lvl="1"/>
            <a:r>
              <a:rPr lang="en-US" sz="2000" dirty="0" smtClean="0"/>
              <a:t>Training set: 0.6990</a:t>
            </a:r>
          </a:p>
          <a:p>
            <a:pPr lvl="1"/>
            <a:r>
              <a:rPr lang="en-US" sz="2000" dirty="0" smtClean="0"/>
              <a:t>Selecting set</a:t>
            </a:r>
            <a:r>
              <a:rPr lang="en-US" sz="2000" dirty="0"/>
              <a:t>: </a:t>
            </a:r>
            <a:r>
              <a:rPr lang="en-US" sz="2000" dirty="0" smtClean="0"/>
              <a:t>0.6736</a:t>
            </a:r>
          </a:p>
          <a:p>
            <a:endParaRPr lang="en-US" sz="2400" dirty="0" smtClean="0"/>
          </a:p>
          <a:p>
            <a:r>
              <a:rPr lang="en-US" sz="2000" b="1" dirty="0" smtClean="0"/>
              <a:t>Variables with significant p-value</a:t>
            </a:r>
          </a:p>
          <a:p>
            <a:pPr lvl="1"/>
            <a:r>
              <a:rPr lang="en-US" sz="2000" dirty="0" smtClean="0"/>
              <a:t>count_over30</a:t>
            </a:r>
          </a:p>
          <a:p>
            <a:pPr lvl="1"/>
            <a:r>
              <a:rPr lang="en-US" sz="2000" dirty="0" err="1" smtClean="0"/>
              <a:t>count_donate_camp</a:t>
            </a:r>
            <a:endParaRPr lang="en-US" sz="2000" dirty="0" smtClean="0"/>
          </a:p>
          <a:p>
            <a:pPr lvl="1"/>
            <a:r>
              <a:rPr lang="en-US" sz="2000" dirty="0" err="1" smtClean="0"/>
              <a:t>longtime_donor</a:t>
            </a:r>
            <a:endParaRPr lang="en-US" sz="2000" dirty="0" smtClean="0"/>
          </a:p>
          <a:p>
            <a:pPr lvl="1"/>
            <a:r>
              <a:rPr lang="en-US" sz="2000" dirty="0" err="1" smtClean="0"/>
              <a:t>count_activation</a:t>
            </a:r>
            <a:endParaRPr lang="en-US" sz="2000" dirty="0" smtClean="0"/>
          </a:p>
          <a:p>
            <a:pPr lvl="1"/>
            <a:r>
              <a:rPr lang="en-US" sz="2000" dirty="0" err="1" smtClean="0"/>
              <a:t>gender_M</a:t>
            </a:r>
            <a:endParaRPr lang="en-US" sz="2000" dirty="0" smtClean="0"/>
          </a:p>
          <a:p>
            <a:pPr lvl="1"/>
            <a:r>
              <a:rPr lang="en-US" sz="2000" dirty="0" err="1" smtClean="0"/>
              <a:t>gender_S</a:t>
            </a:r>
            <a:endParaRPr lang="en-US" sz="2000" dirty="0" smtClean="0"/>
          </a:p>
          <a:p>
            <a:pPr lvl="1"/>
            <a:r>
              <a:rPr lang="en-US" sz="2000" dirty="0" err="1" smtClean="0"/>
              <a:t>gender_U</a:t>
            </a:r>
            <a:endParaRPr lang="en-US" sz="2000" dirty="0" smtClean="0"/>
          </a:p>
          <a:p>
            <a:pPr lvl="1"/>
            <a:r>
              <a:rPr lang="en-US" sz="2000" dirty="0"/>
              <a:t>zipcode_2digit_93</a:t>
            </a:r>
            <a:endParaRPr lang="en-US" sz="2000" dirty="0" smtClean="0"/>
          </a:p>
          <a:p>
            <a:pPr lvl="1"/>
            <a:r>
              <a:rPr lang="en-US" sz="2000" dirty="0"/>
              <a:t>zipcode_2digit_SW</a:t>
            </a:r>
            <a:endParaRPr lang="en-US" sz="2000" dirty="0" smtClean="0"/>
          </a:p>
          <a:p>
            <a:pPr lvl="1"/>
            <a:r>
              <a:rPr lang="en-US" sz="2000" dirty="0"/>
              <a:t>min_donate_over30_no</a:t>
            </a:r>
            <a:endParaRPr lang="en-US" sz="2000" dirty="0" smtClean="0"/>
          </a:p>
          <a:p>
            <a:pPr lvl="1"/>
            <a:r>
              <a:rPr lang="en-US" sz="2000" dirty="0"/>
              <a:t>max_donate_over30_no</a:t>
            </a:r>
          </a:p>
        </p:txBody>
      </p:sp>
    </p:spTree>
    <p:extLst>
      <p:ext uri="{BB962C8B-B14F-4D97-AF65-F5344CB8AC3E}">
        <p14:creationId xmlns:p14="http://schemas.microsoft.com/office/powerpoint/2010/main" val="21846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1287</Words>
  <Application>Microsoft Office PowerPoint</Application>
  <PresentationFormat>Widescreen</PresentationFormat>
  <Paragraphs>394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FUNDRAISING REACTIVATION CAMPAIGN  Predictive Analysis Project - Team 3</vt:lpstr>
      <vt:lpstr>Content</vt:lpstr>
      <vt:lpstr>Introduction</vt:lpstr>
      <vt:lpstr>Datasets</vt:lpstr>
      <vt:lpstr>Project Scope</vt:lpstr>
      <vt:lpstr>Model Building</vt:lpstr>
      <vt:lpstr>Basetable (209,059 obs; 21 vars, past 4-years data)</vt:lpstr>
      <vt:lpstr>Basetable (209,059 obs; 21 vars, past 4-years data)</vt:lpstr>
      <vt:lpstr>Model Selection</vt:lpstr>
      <vt:lpstr>Model Selection</vt:lpstr>
      <vt:lpstr>Model Selection</vt:lpstr>
      <vt:lpstr>Model Selection</vt:lpstr>
      <vt:lpstr>Logistic Regression with Stepwise (Both)</vt:lpstr>
      <vt:lpstr>Final Model: Logistic Regression</vt:lpstr>
      <vt:lpstr>Final Model: Logistic Regression</vt:lpstr>
      <vt:lpstr>Business Interpretation</vt:lpstr>
      <vt:lpstr>Lift Curve</vt:lpstr>
      <vt:lpstr>Cumulative Gains</vt:lpstr>
      <vt:lpstr>Current Response Rates</vt:lpstr>
      <vt:lpstr>Response Rates (20% donors; Lift = 2)</vt:lpstr>
      <vt:lpstr>Descriptive Profile</vt:lpstr>
      <vt:lpstr>Descriptive Profile</vt:lpstr>
      <vt:lpstr>Descriptive Profile</vt:lpstr>
      <vt:lpstr>Descriptive Profile</vt:lpstr>
      <vt:lpstr>Predictive Profile</vt:lpstr>
      <vt:lpstr>Predictive Profile</vt:lpstr>
      <vt:lpstr>Predictive Profile</vt:lpstr>
      <vt:lpstr>Thank you!</vt:lpstr>
      <vt:lpstr>Appendix</vt:lpstr>
      <vt:lpstr>Appendix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Fundraising Reactivate</dc:title>
  <dc:creator>MINH PHAN</dc:creator>
  <cp:lastModifiedBy>MINH PHAN</cp:lastModifiedBy>
  <cp:revision>177</cp:revision>
  <dcterms:created xsi:type="dcterms:W3CDTF">2016-04-01T06:30:39Z</dcterms:created>
  <dcterms:modified xsi:type="dcterms:W3CDTF">2016-04-05T16:16:46Z</dcterms:modified>
</cp:coreProperties>
</file>